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45"/>
  </p:notesMasterIdLst>
  <p:handoutMasterIdLst>
    <p:handoutMasterId r:id="rId46"/>
  </p:handout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35" r:id="rId12"/>
    <p:sldId id="336" r:id="rId13"/>
    <p:sldId id="298" r:id="rId14"/>
    <p:sldId id="300" r:id="rId15"/>
    <p:sldId id="337" r:id="rId16"/>
    <p:sldId id="338" r:id="rId17"/>
    <p:sldId id="339" r:id="rId18"/>
    <p:sldId id="340" r:id="rId19"/>
    <p:sldId id="341" r:id="rId20"/>
    <p:sldId id="299" r:id="rId21"/>
    <p:sldId id="342" r:id="rId22"/>
    <p:sldId id="343" r:id="rId23"/>
    <p:sldId id="301" r:id="rId24"/>
    <p:sldId id="344" r:id="rId25"/>
    <p:sldId id="317" r:id="rId26"/>
    <p:sldId id="318" r:id="rId27"/>
    <p:sldId id="319" r:id="rId28"/>
    <p:sldId id="320" r:id="rId29"/>
    <p:sldId id="345" r:id="rId30"/>
    <p:sldId id="346" r:id="rId31"/>
    <p:sldId id="347" r:id="rId32"/>
    <p:sldId id="321" r:id="rId33"/>
    <p:sldId id="322" r:id="rId34"/>
    <p:sldId id="348" r:id="rId35"/>
    <p:sldId id="349" r:id="rId36"/>
    <p:sldId id="352" r:id="rId37"/>
    <p:sldId id="353" r:id="rId38"/>
    <p:sldId id="351" r:id="rId39"/>
    <p:sldId id="355" r:id="rId40"/>
    <p:sldId id="326" r:id="rId41"/>
    <p:sldId id="329" r:id="rId42"/>
    <p:sldId id="356" r:id="rId43"/>
    <p:sldId id="33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5C1E"/>
    <a:srgbClr val="20409A"/>
    <a:srgbClr val="60C452"/>
    <a:srgbClr val="CC0099"/>
    <a:srgbClr val="CC3399"/>
    <a:srgbClr val="FFFF00"/>
    <a:srgbClr val="CC0000"/>
    <a:srgbClr val="FFFF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57" autoAdjust="0"/>
  </p:normalViewPr>
  <p:slideViewPr>
    <p:cSldViewPr>
      <p:cViewPr>
        <p:scale>
          <a:sx n="80" d="100"/>
          <a:sy n="80" d="100"/>
        </p:scale>
        <p:origin x="-8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4/2/2013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75CA-B0DF-4F29-8BE1-02BC1CE22911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accent6"/>
                </a:solidFill>
                <a:latin typeface="Franklin Gothic Medium" pitchFamily="34" charset="0"/>
              </a:rPr>
              <a:t>Microsoft  Access  2013</a:t>
            </a:r>
            <a:endParaRPr lang="en-US" sz="6000" dirty="0">
              <a:solidFill>
                <a:schemeClr val="accent6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657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61991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8922" b="10781"/>
          <a:stretch>
            <a:fillRect/>
          </a:stretch>
        </p:blipFill>
        <p:spPr bwMode="auto">
          <a:xfrm>
            <a:off x="0" y="28194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Access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Tutorial 2</a:t>
            </a:r>
            <a:br>
              <a:rPr lang="en-US" sz="4000" dirty="0" smtClean="0"/>
            </a:br>
            <a:r>
              <a:rPr lang="en-US" sz="4000" dirty="0" smtClean="0"/>
              <a:t>Building a Database </a:t>
            </a:r>
            <a:br>
              <a:rPr lang="en-US" sz="4000" dirty="0" smtClean="0"/>
            </a:br>
            <a:r>
              <a:rPr lang="en-US" sz="4000" dirty="0" smtClean="0"/>
              <a:t>and Defining Table Relationships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Guidelines for </a:t>
            </a:r>
            <a:r>
              <a:rPr lang="en-US" sz="3600" dirty="0" smtClean="0"/>
              <a:t>Setting Field Properties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Naming Fields and Objects</a:t>
            </a:r>
          </a:p>
          <a:p>
            <a:pPr lvl="1"/>
            <a:r>
              <a:rPr lang="en-US" sz="2400" dirty="0"/>
              <a:t>You must name each field, table, and other object in an Access </a:t>
            </a:r>
            <a:r>
              <a:rPr lang="en-US" sz="2400" dirty="0" smtClean="0"/>
              <a:t>database</a:t>
            </a:r>
          </a:p>
          <a:p>
            <a:r>
              <a:rPr lang="en-US" sz="2800" b="1" dirty="0"/>
              <a:t>Assigning Field Data Types</a:t>
            </a:r>
          </a:p>
          <a:p>
            <a:pPr lvl="1"/>
            <a:r>
              <a:rPr lang="en-US" sz="2400" dirty="0"/>
              <a:t>Each field must have a data </a:t>
            </a:r>
            <a:r>
              <a:rPr lang="en-US" sz="2400" dirty="0" smtClean="0"/>
              <a:t>type</a:t>
            </a:r>
          </a:p>
          <a:p>
            <a:pPr lvl="2"/>
            <a:r>
              <a:rPr lang="en-US" sz="2000" dirty="0" smtClean="0"/>
              <a:t>Data types are assigned </a:t>
            </a:r>
            <a:r>
              <a:rPr lang="en-US" sz="2000" dirty="0"/>
              <a:t>automatically by Access or specifically by the table </a:t>
            </a:r>
            <a:r>
              <a:rPr lang="en-US" sz="2000" dirty="0" smtClean="0"/>
              <a:t>designer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data type determines what field values you can enter for the field and what other properties the field will </a:t>
            </a:r>
            <a:r>
              <a:rPr lang="en-US" sz="2000" dirty="0" smtClean="0"/>
              <a:t>have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1399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Guidelines for Setting Field </a:t>
            </a:r>
            <a:r>
              <a:rPr lang="en-US" sz="3600" dirty="0" smtClean="0"/>
              <a:t>Properties </a:t>
            </a:r>
            <a:r>
              <a:rPr lang="en-US" sz="1200" dirty="0" smtClean="0"/>
              <a:t>(Cont</a:t>
            </a:r>
            <a:r>
              <a:rPr lang="en-US" sz="1200" dirty="0"/>
              <a:t>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95301" y="1309422"/>
            <a:ext cx="6048499" cy="493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71994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Guidelines for Setting Field Properties </a:t>
            </a:r>
            <a:r>
              <a:rPr lang="en-US" sz="1200" dirty="0"/>
              <a:t>(Cont.)</a:t>
            </a:r>
            <a:endParaRPr lang="en-US" sz="36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Setting Field Sizes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Field Size property </a:t>
            </a:r>
            <a:r>
              <a:rPr lang="en-US" sz="2400" dirty="0"/>
              <a:t>defines a field value’s maximum storage size for Short Text</a:t>
            </a:r>
            <a:r>
              <a:rPr lang="en-US" sz="2400" dirty="0" smtClean="0"/>
              <a:t>, Number</a:t>
            </a:r>
            <a:r>
              <a:rPr lang="en-US" sz="2400" dirty="0"/>
              <a:t>, and AutoNumber fields </a:t>
            </a:r>
            <a:r>
              <a:rPr lang="en-US" sz="2400" dirty="0" smtClean="0"/>
              <a:t>only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other data types have no Field Size </a:t>
            </a:r>
            <a:r>
              <a:rPr lang="en-US" sz="2400" dirty="0" smtClean="0"/>
              <a:t>property because </a:t>
            </a:r>
            <a:r>
              <a:rPr lang="en-US" sz="2400" dirty="0"/>
              <a:t>their storage size is either a fixed, predetermined amount or is </a:t>
            </a:r>
            <a:r>
              <a:rPr lang="en-US" sz="2400" dirty="0" smtClean="0"/>
              <a:t>determined automatically </a:t>
            </a:r>
            <a:r>
              <a:rPr lang="en-US" sz="2400" dirty="0"/>
              <a:t>by the field value </a:t>
            </a:r>
            <a:r>
              <a:rPr lang="en-US" sz="2400" dirty="0" smtClean="0"/>
              <a:t>itself</a:t>
            </a:r>
          </a:p>
          <a:p>
            <a:r>
              <a:rPr lang="en-US" sz="2800" b="1" dirty="0"/>
              <a:t>Setting the Caption Property for Fields</a:t>
            </a:r>
          </a:p>
          <a:p>
            <a:pPr lvl="1"/>
            <a:r>
              <a:rPr lang="en-US" sz="2400" dirty="0"/>
              <a:t>The </a:t>
            </a:r>
            <a:r>
              <a:rPr lang="en-US" sz="2400" b="1" dirty="0"/>
              <a:t>Caption property </a:t>
            </a:r>
            <a:r>
              <a:rPr lang="en-US" sz="2400" dirty="0"/>
              <a:t>for a field specifies how the field name is displayed in </a:t>
            </a:r>
            <a:r>
              <a:rPr lang="en-US" sz="2400" dirty="0" smtClean="0"/>
              <a:t>database objects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you don’t set </a:t>
            </a:r>
            <a:r>
              <a:rPr lang="en-US" sz="2400" dirty="0" smtClean="0"/>
              <a:t>the Caption </a:t>
            </a:r>
            <a:r>
              <a:rPr lang="en-US" sz="2400" dirty="0"/>
              <a:t>property, Access displays the field name as the column heading or label for </a:t>
            </a:r>
            <a:r>
              <a:rPr lang="en-US" sz="2400" dirty="0" smtClean="0"/>
              <a:t>a field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016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0400" y="4724400"/>
            <a:ext cx="5588130" cy="136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Creating a table in Design view involves entering the field names and defining </a:t>
            </a:r>
            <a:r>
              <a:rPr lang="en-US" sz="2400" dirty="0" smtClean="0"/>
              <a:t>the properties </a:t>
            </a:r>
            <a:r>
              <a:rPr lang="en-US" sz="2400" dirty="0"/>
              <a:t>for the fields, specifying a primary key for the table, and then saving </a:t>
            </a:r>
            <a:r>
              <a:rPr lang="en-US" sz="2400" dirty="0" smtClean="0"/>
              <a:t>the table </a:t>
            </a:r>
            <a:r>
              <a:rPr lang="en-US" sz="2400" dirty="0"/>
              <a:t>structure </a:t>
            </a:r>
            <a:endParaRPr lang="en-US" sz="2400" dirty="0" smtClean="0"/>
          </a:p>
          <a:p>
            <a:r>
              <a:rPr lang="en-US" sz="2400" b="1" dirty="0"/>
              <a:t>Defining Fields</a:t>
            </a:r>
          </a:p>
          <a:p>
            <a:pPr lvl="1"/>
            <a:r>
              <a:rPr lang="en-US" sz="2000" dirty="0"/>
              <a:t>When you first create a table in Design view, the insertion point is located in the </a:t>
            </a:r>
            <a:r>
              <a:rPr lang="en-US" sz="2000" dirty="0" smtClean="0"/>
              <a:t>first row’s </a:t>
            </a:r>
            <a:r>
              <a:rPr lang="en-US" sz="2000" dirty="0"/>
              <a:t>Field Name box, ready for you to begin defining the first field in the </a:t>
            </a:r>
            <a:r>
              <a:rPr lang="en-US" sz="2000" dirty="0" smtClean="0"/>
              <a:t>table</a:t>
            </a:r>
          </a:p>
          <a:p>
            <a:pPr lvl="1"/>
            <a:r>
              <a:rPr lang="en-US" sz="2000" dirty="0" smtClean="0"/>
              <a:t>Enter </a:t>
            </a:r>
            <a:r>
              <a:rPr lang="en-US" sz="2000" dirty="0"/>
              <a:t>values for the Field Name, Data Type, and Description field properties, and </a:t>
            </a:r>
            <a:r>
              <a:rPr lang="en-US" sz="2000" dirty="0" smtClean="0"/>
              <a:t>then select </a:t>
            </a:r>
            <a:r>
              <a:rPr lang="en-US" sz="2000" dirty="0"/>
              <a:t>values for all other field properties in the Field Properties </a:t>
            </a:r>
            <a:r>
              <a:rPr lang="en-US" sz="2000" dirty="0" smtClean="0"/>
              <a:t>pane</a:t>
            </a:r>
          </a:p>
          <a:p>
            <a:pPr lvl="1"/>
            <a:r>
              <a:rPr lang="en-US" sz="2000" dirty="0" smtClean="0"/>
              <a:t>These other </a:t>
            </a:r>
            <a:br>
              <a:rPr lang="en-US" sz="2000" dirty="0" smtClean="0"/>
            </a:br>
            <a:r>
              <a:rPr lang="en-US" sz="2000" dirty="0" smtClean="0"/>
              <a:t>properties will </a:t>
            </a:r>
            <a:br>
              <a:rPr lang="en-US" sz="2000" dirty="0" smtClean="0"/>
            </a:br>
            <a:r>
              <a:rPr lang="en-US" sz="2000" dirty="0" smtClean="0"/>
              <a:t>appear </a:t>
            </a:r>
            <a:r>
              <a:rPr lang="en-US" sz="2000" dirty="0"/>
              <a:t>when 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move </a:t>
            </a:r>
            <a:r>
              <a:rPr lang="en-US" sz="2000" dirty="0"/>
              <a:t>to the first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row’s </a:t>
            </a:r>
            <a:r>
              <a:rPr lang="en-US" sz="2000" dirty="0"/>
              <a:t>Data Type </a:t>
            </a:r>
            <a:r>
              <a:rPr lang="en-US" sz="2000" dirty="0" smtClean="0"/>
              <a:t>box</a:t>
            </a:r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Creating a Table in Design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978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8929" y="1640829"/>
            <a:ext cx="8155214" cy="43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2708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2421" y="1524000"/>
            <a:ext cx="7849579" cy="437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9306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091" y="1447800"/>
            <a:ext cx="7893939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0576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4182" y="1371601"/>
            <a:ext cx="7950218" cy="257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8484" y="4191000"/>
            <a:ext cx="8119716" cy="191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7250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8973" y="1273677"/>
            <a:ext cx="5053627" cy="300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6600" y="3581400"/>
            <a:ext cx="536227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9080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06963"/>
          </a:xfrm>
        </p:spPr>
        <p:txBody>
          <a:bodyPr/>
          <a:lstStyle/>
          <a:p>
            <a:r>
              <a:rPr lang="en-US" sz="2400" b="1" dirty="0"/>
              <a:t>Specifying the Primary Key</a:t>
            </a:r>
          </a:p>
          <a:p>
            <a:pPr lvl="1"/>
            <a:r>
              <a:rPr lang="en-US" sz="2000" dirty="0"/>
              <a:t>A primary key uniquely identifies each record in a </a:t>
            </a:r>
            <a:r>
              <a:rPr lang="en-US" sz="2000" dirty="0" smtClean="0"/>
              <a:t>table</a:t>
            </a:r>
            <a:endParaRPr lang="en-US" sz="2000" dirty="0"/>
          </a:p>
          <a:p>
            <a:pPr lvl="1"/>
            <a:r>
              <a:rPr lang="en-US" sz="2000" dirty="0" smtClean="0"/>
              <a:t>Access </a:t>
            </a:r>
            <a:r>
              <a:rPr lang="en-US" sz="2000" dirty="0"/>
              <a:t>does not allow duplicate values in the primary key </a:t>
            </a:r>
            <a:r>
              <a:rPr lang="en-US" sz="2000" dirty="0" smtClean="0"/>
              <a:t>field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a primary key has been specified, Access forces you to enter a value for </a:t>
            </a:r>
            <a:r>
              <a:rPr lang="en-US" sz="2000" dirty="0" smtClean="0"/>
              <a:t>the primary </a:t>
            </a:r>
            <a:r>
              <a:rPr lang="en-US" sz="2000" dirty="0"/>
              <a:t>key field in every record in the </a:t>
            </a:r>
            <a:r>
              <a:rPr lang="en-US" sz="2000" dirty="0" smtClean="0"/>
              <a:t>table (entity integrity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can enter records in any order, but Access displays them by default in </a:t>
            </a:r>
            <a:r>
              <a:rPr lang="en-US" sz="2000" dirty="0" smtClean="0"/>
              <a:t>order of </a:t>
            </a:r>
            <a:r>
              <a:rPr lang="en-US" sz="2000" dirty="0"/>
              <a:t>the primary key’s field </a:t>
            </a:r>
            <a:r>
              <a:rPr lang="en-US" sz="2000" dirty="0" smtClean="0"/>
              <a:t>values</a:t>
            </a:r>
          </a:p>
          <a:p>
            <a:pPr lvl="1"/>
            <a:r>
              <a:rPr lang="en-US" sz="2000" dirty="0" smtClean="0"/>
              <a:t>Access </a:t>
            </a:r>
            <a:r>
              <a:rPr lang="en-US" sz="2000" dirty="0"/>
              <a:t>responds faster to your requests for specific records based on </a:t>
            </a:r>
            <a:r>
              <a:rPr lang="en-US" sz="2000" dirty="0" smtClean="0"/>
              <a:t>the primary key</a:t>
            </a:r>
          </a:p>
          <a:p>
            <a:r>
              <a:rPr lang="en-US" sz="2400" b="1" dirty="0"/>
              <a:t>Saving the </a:t>
            </a:r>
            <a:r>
              <a:rPr lang="en-US" sz="2400" b="1" dirty="0" smtClean="0"/>
              <a:t>Table</a:t>
            </a:r>
            <a:br>
              <a:rPr lang="en-US" sz="2400" b="1" dirty="0" smtClean="0"/>
            </a:br>
            <a:r>
              <a:rPr lang="en-US" sz="2400" b="1" dirty="0" smtClean="0"/>
              <a:t>Structure</a:t>
            </a:r>
            <a:endParaRPr lang="en-US" sz="2400" b="1" dirty="0"/>
          </a:p>
          <a:p>
            <a:pPr lvl="1"/>
            <a:r>
              <a:rPr lang="en-US" sz="2000" dirty="0"/>
              <a:t>The last step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creating </a:t>
            </a:r>
            <a:r>
              <a:rPr lang="en-US" sz="2000" dirty="0"/>
              <a:t>a table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</a:t>
            </a:r>
            <a:r>
              <a:rPr lang="en-US" sz="2000" dirty="0"/>
              <a:t>to name the table and save the table’s structure</a:t>
            </a:r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View </a:t>
            </a:r>
            <a:r>
              <a:rPr lang="en-US" sz="1200" dirty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1840" y="4419600"/>
            <a:ext cx="5459710" cy="161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44977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2.1</a:t>
            </a:r>
            <a:endParaRPr lang="en-US" dirty="0"/>
          </a:p>
          <a:p>
            <a:pPr lvl="1"/>
            <a:r>
              <a:rPr lang="en-US" sz="2400" dirty="0" smtClean="0"/>
              <a:t>Learn </a:t>
            </a:r>
            <a:r>
              <a:rPr lang="en-US" sz="2400" dirty="0"/>
              <a:t>the guidelines </a:t>
            </a:r>
            <a:r>
              <a:rPr lang="en-US" sz="2400" dirty="0" smtClean="0"/>
              <a:t>for designing </a:t>
            </a:r>
            <a:r>
              <a:rPr lang="en-US" sz="2400" dirty="0"/>
              <a:t>databases and </a:t>
            </a:r>
            <a:r>
              <a:rPr lang="en-US" sz="2400" dirty="0" smtClean="0"/>
              <a:t>setting field </a:t>
            </a:r>
            <a:r>
              <a:rPr lang="en-US" sz="2400" dirty="0"/>
              <a:t>properties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 table in Design view</a:t>
            </a:r>
          </a:p>
          <a:p>
            <a:pPr lvl="1"/>
            <a:r>
              <a:rPr lang="en-US" sz="2400" dirty="0" smtClean="0"/>
              <a:t>Define </a:t>
            </a:r>
            <a:r>
              <a:rPr lang="en-US" sz="2400" dirty="0"/>
              <a:t>fields, set </a:t>
            </a:r>
            <a:r>
              <a:rPr lang="en-US" sz="2400" dirty="0" smtClean="0"/>
              <a:t>field properties</a:t>
            </a:r>
            <a:r>
              <a:rPr lang="en-US" sz="2400" dirty="0"/>
              <a:t>, and specify a </a:t>
            </a:r>
            <a:r>
              <a:rPr lang="en-US" sz="2400" dirty="0" smtClean="0"/>
              <a:t>table’s primary </a:t>
            </a:r>
            <a:r>
              <a:rPr lang="en-US" sz="2400" dirty="0"/>
              <a:t>key</a:t>
            </a:r>
          </a:p>
          <a:p>
            <a:pPr lvl="1"/>
            <a:r>
              <a:rPr lang="en-US" sz="2400" dirty="0" smtClean="0"/>
              <a:t>Modify </a:t>
            </a:r>
            <a:r>
              <a:rPr lang="en-US" sz="2400" dirty="0"/>
              <a:t>the structure of a table</a:t>
            </a:r>
          </a:p>
          <a:p>
            <a:pPr lvl="1"/>
            <a:r>
              <a:rPr lang="en-US" sz="2400" dirty="0" smtClean="0"/>
              <a:t>Change </a:t>
            </a:r>
            <a:r>
              <a:rPr lang="en-US" sz="2400" dirty="0"/>
              <a:t>the order of fields </a:t>
            </a:r>
            <a:r>
              <a:rPr lang="en-US" sz="2400" dirty="0" smtClean="0"/>
              <a:t>in Design </a:t>
            </a:r>
            <a:r>
              <a:rPr lang="en-US" sz="2400" dirty="0"/>
              <a:t>view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new fields in Design </a:t>
            </a:r>
            <a:r>
              <a:rPr lang="en-US" sz="2400" dirty="0" smtClean="0"/>
              <a:t>view</a:t>
            </a:r>
          </a:p>
          <a:p>
            <a:pPr lvl="1"/>
            <a:r>
              <a:rPr lang="en-US" sz="2400" dirty="0" smtClean="0"/>
              <a:t>Change </a:t>
            </a:r>
            <a:r>
              <a:rPr lang="en-US" sz="2400" dirty="0"/>
              <a:t>the Format property </a:t>
            </a:r>
            <a:r>
              <a:rPr lang="en-US" sz="2400" dirty="0" smtClean="0"/>
              <a:t>for a </a:t>
            </a:r>
            <a:r>
              <a:rPr lang="en-US" sz="2400" dirty="0"/>
              <a:t>field in Datasheet view</a:t>
            </a:r>
          </a:p>
          <a:p>
            <a:pPr lvl="1"/>
            <a:r>
              <a:rPr lang="en-US" sz="2400" dirty="0" smtClean="0"/>
              <a:t>Modify </a:t>
            </a:r>
            <a:r>
              <a:rPr lang="en-US" sz="2400" dirty="0"/>
              <a:t>field properties </a:t>
            </a:r>
            <a:r>
              <a:rPr lang="en-US" sz="2400" dirty="0" smtClean="0"/>
              <a:t>in Design </a:t>
            </a:r>
            <a:r>
              <a:rPr lang="en-US" sz="2400" dirty="0"/>
              <a:t>view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Modifying the Structure of an Access Table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Moving a Field in Design View</a:t>
            </a:r>
          </a:p>
          <a:p>
            <a:pPr lvl="1"/>
            <a:r>
              <a:rPr lang="en-US" sz="2400" dirty="0"/>
              <a:t>To move a field, you use the mouse to drag it to a new location in the Table </a:t>
            </a:r>
            <a:r>
              <a:rPr lang="en-US" sz="2400" dirty="0" smtClean="0"/>
              <a:t>Design grid</a:t>
            </a:r>
          </a:p>
          <a:p>
            <a:pPr lvl="2"/>
            <a:r>
              <a:rPr lang="en-US" sz="2000" dirty="0" smtClean="0"/>
              <a:t>You </a:t>
            </a:r>
            <a:r>
              <a:rPr lang="en-US" sz="2000" dirty="0"/>
              <a:t>can move a field in Datasheet view by dragging its column </a:t>
            </a:r>
            <a:r>
              <a:rPr lang="en-US" sz="2000" dirty="0" smtClean="0"/>
              <a:t>heading to </a:t>
            </a:r>
            <a:r>
              <a:rPr lang="en-US" sz="2000" dirty="0"/>
              <a:t>a new location, doing so rearranges only the </a:t>
            </a:r>
            <a:r>
              <a:rPr lang="en-US" sz="2000" i="1" dirty="0"/>
              <a:t>display </a:t>
            </a:r>
            <a:r>
              <a:rPr lang="en-US" sz="2000" dirty="0"/>
              <a:t>of the table’s fields; the </a:t>
            </a:r>
            <a:r>
              <a:rPr lang="en-US" sz="2000" dirty="0" smtClean="0"/>
              <a:t>table structure </a:t>
            </a:r>
            <a:r>
              <a:rPr lang="en-US" sz="2000" dirty="0"/>
              <a:t>is not </a:t>
            </a:r>
            <a:r>
              <a:rPr lang="en-US" sz="2000" dirty="0" smtClean="0"/>
              <a:t>changed</a:t>
            </a:r>
          </a:p>
          <a:p>
            <a:pPr lvl="2"/>
            <a:r>
              <a:rPr lang="en-US" sz="2000" dirty="0" smtClean="0"/>
              <a:t>To </a:t>
            </a:r>
            <a:r>
              <a:rPr lang="en-US" sz="2000" dirty="0"/>
              <a:t>move a field permanently, </a:t>
            </a:r>
            <a:r>
              <a:rPr lang="en-US" sz="2000" dirty="0" smtClean="0"/>
              <a:t>move </a:t>
            </a:r>
            <a:r>
              <a:rPr lang="en-US" sz="2000" dirty="0"/>
              <a:t>the field </a:t>
            </a:r>
            <a:r>
              <a:rPr lang="en-US" sz="2000" dirty="0" smtClean="0"/>
              <a:t>in Design view</a:t>
            </a:r>
          </a:p>
          <a:p>
            <a:r>
              <a:rPr lang="en-US" sz="2800" b="1" dirty="0"/>
              <a:t>Adding a Field in Design View</a:t>
            </a:r>
          </a:p>
          <a:p>
            <a:pPr lvl="1"/>
            <a:r>
              <a:rPr lang="en-US" sz="2400" dirty="0"/>
              <a:t>To add a new field between existing fields, you must insert a </a:t>
            </a:r>
            <a:r>
              <a:rPr lang="en-US" sz="2400" dirty="0" smtClean="0"/>
              <a:t>row</a:t>
            </a:r>
          </a:p>
          <a:p>
            <a:pPr lvl="1"/>
            <a:r>
              <a:rPr lang="en-US" sz="2400" dirty="0" smtClean="0"/>
              <a:t>Begin </a:t>
            </a:r>
            <a:r>
              <a:rPr lang="en-US" sz="2400" dirty="0"/>
              <a:t>by </a:t>
            </a:r>
            <a:r>
              <a:rPr lang="en-US" sz="2400" dirty="0" smtClean="0"/>
              <a:t>selecting the </a:t>
            </a:r>
            <a:r>
              <a:rPr lang="en-US" sz="2400" dirty="0"/>
              <a:t>row below where you want the new field to be inserted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2056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5198" y="1371600"/>
            <a:ext cx="7979202" cy="193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0" y="3581400"/>
            <a:ext cx="7794576" cy="24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692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Creating a Table in Design </a:t>
            </a:r>
            <a:r>
              <a:rPr lang="en-US" sz="3200" dirty="0" smtClean="0"/>
              <a:t>View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599" y="1447800"/>
            <a:ext cx="8096845" cy="41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17874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Modifying Field Properties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Changing the Format Property in Datasheet View</a:t>
            </a:r>
          </a:p>
          <a:p>
            <a:pPr lvl="1"/>
            <a:r>
              <a:rPr lang="en-US" sz="2400" dirty="0"/>
              <a:t>The Formatting group on the FIELDS tab in Datasheet view allows you to modify </a:t>
            </a:r>
            <a:r>
              <a:rPr lang="en-US" sz="2400" dirty="0" smtClean="0"/>
              <a:t>formatting </a:t>
            </a:r>
            <a:r>
              <a:rPr lang="en-US" sz="2400" dirty="0"/>
              <a:t>for certain field </a:t>
            </a:r>
            <a:r>
              <a:rPr lang="en-US" sz="2400" dirty="0" smtClean="0"/>
              <a:t>types</a:t>
            </a:r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you format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field, you change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way data </a:t>
            </a:r>
            <a:r>
              <a:rPr lang="en-US" sz="2400" dirty="0" smtClean="0"/>
              <a:t>is </a:t>
            </a:r>
            <a:br>
              <a:rPr lang="en-US" sz="2400" dirty="0" smtClean="0"/>
            </a:br>
            <a:r>
              <a:rPr lang="en-US" sz="2400" dirty="0" smtClean="0"/>
              <a:t>displayed</a:t>
            </a:r>
            <a:r>
              <a:rPr lang="en-US" sz="2400" dirty="0"/>
              <a:t>, but not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actual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values </a:t>
            </a:r>
            <a:r>
              <a:rPr lang="en-US" sz="2400" dirty="0"/>
              <a:t>stored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table</a:t>
            </a:r>
            <a:br>
              <a:rPr lang="en-US" sz="2400" dirty="0" smtClean="0"/>
            </a:b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599" y="2634567"/>
            <a:ext cx="5086350" cy="143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81762" y="4419600"/>
            <a:ext cx="5743137" cy="150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9899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Modifying Field Properties </a:t>
            </a:r>
            <a:r>
              <a:rPr lang="en-US" sz="1200" dirty="0" smtClean="0"/>
              <a:t>(Cont.)</a:t>
            </a:r>
            <a:endParaRPr lang="en-US" sz="32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Changing Properties in Design View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/>
              <a:t>of the Short Text fields </a:t>
            </a:r>
            <a:r>
              <a:rPr lang="en-US" sz="2400" dirty="0" smtClean="0"/>
              <a:t>has </a:t>
            </a:r>
            <a:r>
              <a:rPr lang="en-US" sz="2400" dirty="0"/>
              <a:t>the default field size of 255, which is too large for the data </a:t>
            </a:r>
            <a:r>
              <a:rPr lang="en-US" sz="2400" dirty="0" smtClean="0"/>
              <a:t>contained in </a:t>
            </a:r>
            <a:r>
              <a:rPr lang="en-US" sz="2400" dirty="0"/>
              <a:t>these </a:t>
            </a:r>
            <a:r>
              <a:rPr lang="en-US" sz="2400" dirty="0" smtClean="0"/>
              <a:t>fields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1961" y="2971800"/>
            <a:ext cx="5727376" cy="249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2653" y="4114800"/>
            <a:ext cx="5687010" cy="19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1866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Understanding Table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33233" y="1662985"/>
            <a:ext cx="4177367" cy="42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1690776"/>
            <a:ext cx="4191000" cy="42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5677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Adding Records to a New Table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Billing table design is </a:t>
            </a:r>
            <a:r>
              <a:rPr lang="en-US" sz="2400" dirty="0" smtClean="0"/>
              <a:t>complete and you would </a:t>
            </a:r>
            <a:r>
              <a:rPr lang="en-US" sz="2400" dirty="0"/>
              <a:t>like </a:t>
            </a:r>
            <a:r>
              <a:rPr lang="en-US" sz="2400" dirty="0" smtClean="0"/>
              <a:t>to </a:t>
            </a:r>
            <a:r>
              <a:rPr lang="en-US" sz="2400" dirty="0"/>
              <a:t>add records </a:t>
            </a:r>
            <a:r>
              <a:rPr lang="en-US" sz="2400" dirty="0" smtClean="0"/>
              <a:t>to the </a:t>
            </a:r>
            <a:r>
              <a:rPr lang="en-US" sz="2400" dirty="0"/>
              <a:t>table so it will contain the invoice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Add records </a:t>
            </a:r>
            <a:r>
              <a:rPr lang="en-US" sz="2400" dirty="0"/>
              <a:t>to a table in Datasheet view by typing the </a:t>
            </a:r>
            <a:r>
              <a:rPr lang="en-US" sz="2400" dirty="0" smtClean="0"/>
              <a:t>field values </a:t>
            </a:r>
            <a:r>
              <a:rPr lang="en-US" sz="2400" dirty="0"/>
              <a:t>in the rows below the column headings for the </a:t>
            </a:r>
            <a:r>
              <a:rPr lang="en-US" sz="2400" dirty="0" smtClean="0"/>
              <a:t>fields</a:t>
            </a:r>
            <a:endParaRPr lang="en-US" sz="2400" dirty="0"/>
          </a:p>
        </p:txBody>
      </p:sp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Adding Records to a New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4114191"/>
            <a:ext cx="8101011" cy="145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5170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Adding Records to a New </a:t>
            </a:r>
            <a:r>
              <a:rPr lang="en-US" sz="4000" dirty="0" smtClean="0"/>
              <a:t>Table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3764" y="1371600"/>
            <a:ext cx="8112988" cy="233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2010" y="4114800"/>
            <a:ext cx="8075264" cy="200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3155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Importing Data from an Excel Worksheet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When data </a:t>
            </a:r>
            <a:r>
              <a:rPr lang="en-US" sz="2800" dirty="0"/>
              <a:t>you want to add to an Access table exists in another </a:t>
            </a:r>
            <a:r>
              <a:rPr lang="en-US" sz="2800" dirty="0" smtClean="0"/>
              <a:t>file -- like Word or Excel -- you </a:t>
            </a:r>
            <a:r>
              <a:rPr lang="en-US" sz="2800" dirty="0"/>
              <a:t>can bring the data from other files </a:t>
            </a:r>
            <a:r>
              <a:rPr lang="en-US" sz="2800" dirty="0" smtClean="0"/>
              <a:t>into Access </a:t>
            </a:r>
            <a:r>
              <a:rPr lang="en-US" sz="2800" dirty="0"/>
              <a:t>in different </a:t>
            </a:r>
            <a:r>
              <a:rPr lang="en-US" sz="2800" dirty="0" smtClean="0"/>
              <a:t>ways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Copy </a:t>
            </a:r>
            <a:r>
              <a:rPr lang="en-US" dirty="0"/>
              <a:t>and paste the data from an </a:t>
            </a:r>
            <a:r>
              <a:rPr lang="en-US" dirty="0" smtClean="0"/>
              <a:t>open file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Import </a:t>
            </a:r>
            <a:r>
              <a:rPr lang="en-US" dirty="0"/>
              <a:t>the data, which is a process that allows you to copy the </a:t>
            </a:r>
            <a:r>
              <a:rPr lang="en-US" dirty="0" smtClean="0"/>
              <a:t>data from </a:t>
            </a:r>
            <a:r>
              <a:rPr lang="en-US" dirty="0"/>
              <a:t>a source without having to open the source file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525774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Importing Data from an Excel Worksheet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8912" y="1600200"/>
            <a:ext cx="822617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4753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</a:t>
            </a:r>
            <a:r>
              <a:rPr lang="en-US" sz="1200" dirty="0" smtClean="0"/>
              <a:t>(Cont.)</a:t>
            </a:r>
            <a:endParaRPr lang="en-US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06963"/>
          </a:xfrm>
        </p:spPr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2.2</a:t>
            </a:r>
            <a:endParaRPr lang="en-US" dirty="0"/>
          </a:p>
          <a:p>
            <a:pPr lvl="1"/>
            <a:r>
              <a:rPr lang="en-US" sz="2400" dirty="0"/>
              <a:t>Import data from an </a:t>
            </a:r>
            <a:r>
              <a:rPr lang="en-US" sz="2400" dirty="0" smtClean="0"/>
              <a:t>Excel worksheet</a:t>
            </a:r>
            <a:endParaRPr lang="en-US" sz="2400" dirty="0"/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 table by importing </a:t>
            </a:r>
            <a:r>
              <a:rPr lang="en-US" sz="2400" dirty="0" smtClean="0"/>
              <a:t>an existing </a:t>
            </a:r>
            <a:r>
              <a:rPr lang="en-US" sz="2400" dirty="0"/>
              <a:t>table structure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fields to a table with </a:t>
            </a:r>
            <a:r>
              <a:rPr lang="en-US" sz="2400" dirty="0" smtClean="0"/>
              <a:t>the Data </a:t>
            </a:r>
            <a:r>
              <a:rPr lang="en-US" sz="2400" dirty="0"/>
              <a:t>Type gallery</a:t>
            </a:r>
          </a:p>
          <a:p>
            <a:pPr lvl="1"/>
            <a:r>
              <a:rPr lang="en-US" sz="2400" dirty="0" smtClean="0"/>
              <a:t>Delete </a:t>
            </a:r>
            <a:r>
              <a:rPr lang="en-US" sz="2400" dirty="0"/>
              <a:t>and rename fields</a:t>
            </a:r>
          </a:p>
          <a:p>
            <a:pPr lvl="1"/>
            <a:r>
              <a:rPr lang="en-US" sz="2400" dirty="0" smtClean="0"/>
              <a:t>Change </a:t>
            </a:r>
            <a:r>
              <a:rPr lang="en-US" sz="2400" dirty="0"/>
              <a:t>the data type for a </a:t>
            </a:r>
            <a:r>
              <a:rPr lang="en-US" sz="2400" dirty="0" smtClean="0"/>
              <a:t>field in </a:t>
            </a:r>
            <a:r>
              <a:rPr lang="en-US" sz="2400" dirty="0"/>
              <a:t>Design view</a:t>
            </a:r>
          </a:p>
          <a:p>
            <a:pPr lvl="1"/>
            <a:r>
              <a:rPr lang="en-US" sz="2400" dirty="0" smtClean="0"/>
              <a:t>Set </a:t>
            </a:r>
            <a:r>
              <a:rPr lang="en-US" sz="2400" dirty="0"/>
              <a:t>the Default Value </a:t>
            </a:r>
            <a:r>
              <a:rPr lang="en-US" sz="2400" dirty="0" smtClean="0"/>
              <a:t>property for </a:t>
            </a:r>
            <a:r>
              <a:rPr lang="en-US" sz="2400" dirty="0"/>
              <a:t>a field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data to a table </a:t>
            </a:r>
            <a:r>
              <a:rPr lang="en-US" sz="2400" dirty="0" smtClean="0"/>
              <a:t>by importing </a:t>
            </a:r>
            <a:r>
              <a:rPr lang="en-US" sz="2400" dirty="0"/>
              <a:t>a text file</a:t>
            </a:r>
          </a:p>
          <a:p>
            <a:pPr lvl="1"/>
            <a:r>
              <a:rPr lang="en-US" sz="2400" dirty="0" smtClean="0"/>
              <a:t>Define </a:t>
            </a:r>
            <a:r>
              <a:rPr lang="en-US" sz="2400" dirty="0"/>
              <a:t>a relationship </a:t>
            </a:r>
            <a:r>
              <a:rPr lang="en-US" sz="2400" dirty="0" smtClean="0"/>
              <a:t>between two </a:t>
            </a:r>
            <a:r>
              <a:rPr lang="en-US" sz="2400" dirty="0"/>
              <a:t>tables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0528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Importing Data from an Excel Worksheet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0724" y="1524000"/>
            <a:ext cx="810255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3138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Importing Data from an Excel Worksheet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1" y="1764369"/>
            <a:ext cx="8100880" cy="40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3685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Creating a Table by Importing an Existing Table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If another Access database contains a table—or even just the design, or structure, </a:t>
            </a:r>
            <a:r>
              <a:rPr lang="en-US" sz="2800" dirty="0" smtClean="0"/>
              <a:t>of a </a:t>
            </a:r>
            <a:r>
              <a:rPr lang="en-US" sz="2800" dirty="0"/>
              <a:t>table—that you want to include in your </a:t>
            </a:r>
            <a:r>
              <a:rPr lang="en-US" sz="2800" dirty="0" smtClean="0"/>
              <a:t>database, </a:t>
            </a:r>
            <a:r>
              <a:rPr lang="en-US" sz="2800" dirty="0"/>
              <a:t>you can import the table and </a:t>
            </a:r>
            <a:r>
              <a:rPr lang="en-US" sz="2800" dirty="0" smtClean="0"/>
              <a:t>any records </a:t>
            </a:r>
            <a:r>
              <a:rPr lang="en-US" sz="2800" dirty="0"/>
              <a:t>it contains or import only the table structure into your database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3573" y="3540270"/>
            <a:ext cx="8217027" cy="25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841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Creating a Table by Importing an Existing Table </a:t>
            </a:r>
            <a:r>
              <a:rPr lang="en-US" sz="4000" dirty="0" smtClean="0"/>
              <a:t>Structure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599" y="1397294"/>
            <a:ext cx="6201923" cy="279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4419600"/>
            <a:ext cx="7796213" cy="150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38039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Adding Fields to a Table Using the Data Type Gallery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The Data Type </a:t>
            </a:r>
            <a:r>
              <a:rPr lang="en-US" sz="2800" dirty="0" smtClean="0"/>
              <a:t>gallery (in </a:t>
            </a:r>
            <a:r>
              <a:rPr lang="en-US" sz="2800" dirty="0"/>
              <a:t>the Add &amp; Delete group on the FIELDS </a:t>
            </a:r>
            <a:r>
              <a:rPr lang="en-US" sz="2800" dirty="0" smtClean="0"/>
              <a:t>tab) allows you </a:t>
            </a:r>
            <a:r>
              <a:rPr lang="en-US" sz="2800" dirty="0"/>
              <a:t>to add a group of related </a:t>
            </a:r>
            <a:r>
              <a:rPr lang="en-US" sz="2800" dirty="0" smtClean="0"/>
              <a:t>				  fields </a:t>
            </a:r>
            <a:r>
              <a:rPr lang="en-US" sz="2800" dirty="0"/>
              <a:t>to a table at </a:t>
            </a:r>
            <a:r>
              <a:rPr lang="en-US" sz="2800" dirty="0" smtClean="0"/>
              <a:t>the </a:t>
            </a:r>
            <a:r>
              <a:rPr lang="en-US" sz="2800" dirty="0"/>
              <a:t>same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	  time</a:t>
            </a:r>
            <a:r>
              <a:rPr lang="en-US" sz="2800" dirty="0"/>
              <a:t>, </a:t>
            </a:r>
            <a:r>
              <a:rPr lang="en-US" sz="2800" dirty="0" smtClean="0"/>
              <a:t>rather </a:t>
            </a:r>
            <a:r>
              <a:rPr lang="en-US" sz="2800" dirty="0"/>
              <a:t>than </a:t>
            </a:r>
            <a:r>
              <a:rPr lang="en-US" sz="2800" dirty="0" smtClean="0"/>
              <a:t>adding</a:t>
            </a:r>
            <a:br>
              <a:rPr lang="en-US" sz="2800" dirty="0" smtClean="0"/>
            </a:br>
            <a:r>
              <a:rPr lang="en-US" sz="2800" dirty="0" smtClean="0"/>
              <a:t>				  each </a:t>
            </a:r>
            <a:r>
              <a:rPr lang="en-US" sz="2800" dirty="0"/>
              <a:t>field to the </a:t>
            </a:r>
            <a:r>
              <a:rPr lang="en-US" sz="2800" dirty="0" smtClean="0"/>
              <a:t>table </a:t>
            </a:r>
            <a:br>
              <a:rPr lang="en-US" sz="2800" dirty="0" smtClean="0"/>
            </a:br>
            <a:r>
              <a:rPr lang="en-US" sz="2800" dirty="0" smtClean="0"/>
              <a:t>				  individually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3490" y="2667001"/>
            <a:ext cx="3843601" cy="204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5000" y="4495800"/>
            <a:ext cx="6705600" cy="13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542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Modifying the Imported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Deleting Fields from a Table Structure</a:t>
            </a:r>
          </a:p>
          <a:p>
            <a:pPr lvl="1"/>
            <a:r>
              <a:rPr lang="en-US" sz="2400" dirty="0"/>
              <a:t>After you’ve created a table, you might need to delete one or more </a:t>
            </a:r>
            <a:r>
              <a:rPr lang="en-US" sz="2400" dirty="0" smtClean="0"/>
              <a:t>fields</a:t>
            </a:r>
            <a:r>
              <a:rPr lang="en-US" sz="2400" dirty="0"/>
              <a:t> </a:t>
            </a:r>
            <a:r>
              <a:rPr lang="en-US" sz="2400" dirty="0" smtClean="0"/>
              <a:t>(which also deletes </a:t>
            </a:r>
            <a:r>
              <a:rPr lang="en-US" sz="2400" dirty="0"/>
              <a:t>all the values for that field from the </a:t>
            </a:r>
            <a:r>
              <a:rPr lang="en-US" sz="2400" dirty="0" smtClean="0"/>
              <a:t>table)</a:t>
            </a:r>
          </a:p>
          <a:p>
            <a:pPr lvl="1"/>
            <a:r>
              <a:rPr lang="en-US" sz="2400" dirty="0" smtClean="0"/>
              <a:t>Before you delete </a:t>
            </a:r>
            <a:r>
              <a:rPr lang="en-US" sz="2400" dirty="0"/>
              <a:t>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field</a:t>
            </a:r>
            <a:r>
              <a:rPr lang="en-US" sz="2400" dirty="0"/>
              <a:t>, you should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make </a:t>
            </a:r>
            <a:r>
              <a:rPr lang="en-US" sz="2400" dirty="0"/>
              <a:t>sure that you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want </a:t>
            </a:r>
            <a:r>
              <a:rPr lang="en-US" sz="2400" dirty="0"/>
              <a:t>to do so and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that </a:t>
            </a:r>
            <a:r>
              <a:rPr lang="en-US" sz="2400" dirty="0"/>
              <a:t>you choose </a:t>
            </a:r>
            <a:r>
              <a:rPr lang="en-US" sz="2400" dirty="0" smtClean="0"/>
              <a:t>the </a:t>
            </a:r>
            <a:br>
              <a:rPr lang="en-US" sz="2400" dirty="0" smtClean="0"/>
            </a:br>
            <a:r>
              <a:rPr lang="en-US" sz="2400" dirty="0" smtClean="0"/>
              <a:t>correct </a:t>
            </a:r>
            <a:r>
              <a:rPr lang="en-US" sz="2400" dirty="0"/>
              <a:t>field to </a:t>
            </a:r>
            <a:r>
              <a:rPr lang="en-US" sz="2400" dirty="0" smtClean="0"/>
              <a:t>delete</a:t>
            </a:r>
          </a:p>
          <a:p>
            <a:pPr lvl="1"/>
            <a:r>
              <a:rPr lang="en-US" sz="2400" dirty="0" smtClean="0"/>
              <a:t>Fields can be deleted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either Datasheet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view </a:t>
            </a:r>
            <a:r>
              <a:rPr lang="en-US" sz="2400" dirty="0"/>
              <a:t>or Design view</a:t>
            </a:r>
            <a:endParaRPr lang="en-US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86200" y="2743200"/>
            <a:ext cx="486255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5436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Modifying the Imported Table </a:t>
            </a:r>
            <a:r>
              <a:rPr lang="en-US" sz="1200" dirty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Renaming Fields in Design View</a:t>
            </a:r>
          </a:p>
          <a:p>
            <a:pPr lvl="1"/>
            <a:r>
              <a:rPr lang="en-US" sz="2400" dirty="0"/>
              <a:t>To match </a:t>
            </a:r>
            <a:r>
              <a:rPr lang="en-US" sz="2400" dirty="0" smtClean="0"/>
              <a:t>the design </a:t>
            </a:r>
            <a:r>
              <a:rPr lang="en-US" sz="2400" dirty="0"/>
              <a:t>for the Patient table, you need to rename the </a:t>
            </a:r>
            <a:r>
              <a:rPr lang="en-US" sz="2400" dirty="0" smtClean="0"/>
              <a:t>StateProvince and </a:t>
            </a:r>
            <a:r>
              <a:rPr lang="en-US" sz="2400" dirty="0"/>
              <a:t>ZIPPostal </a:t>
            </a:r>
            <a:r>
              <a:rPr lang="en-US" sz="2400" dirty="0" smtClean="0"/>
              <a:t>fields</a:t>
            </a:r>
          </a:p>
          <a:p>
            <a:pPr lvl="1"/>
            <a:r>
              <a:rPr lang="en-US" sz="2400" dirty="0" smtClean="0"/>
              <a:t>Fields can be renamed in Datasheet view or Design view </a:t>
            </a:r>
            <a:endParaRPr lang="en-US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3275"/>
            <a:ext cx="413110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62325"/>
            <a:ext cx="452052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030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1800" y="2590800"/>
            <a:ext cx="5672771" cy="30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Modifying the Imported Table </a:t>
            </a:r>
            <a:r>
              <a:rPr lang="en-US" sz="1200" dirty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Changing the Data Type for a Field in Design View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of the fields in the Patient table, except BirthDate, </a:t>
            </a:r>
            <a:r>
              <a:rPr lang="en-US" sz="2400" dirty="0" smtClean="0"/>
              <a:t>should be </a:t>
            </a:r>
            <a:r>
              <a:rPr lang="en-US" sz="2400" dirty="0"/>
              <a:t>Short Text </a:t>
            </a:r>
            <a:r>
              <a:rPr lang="en-US" sz="2400" dirty="0" smtClean="0"/>
              <a:t>fields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table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structure </a:t>
            </a:r>
            <a:r>
              <a:rPr lang="en-US" sz="2400" dirty="0"/>
              <a:t>you imported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specifies </a:t>
            </a:r>
            <a:r>
              <a:rPr lang="en-US" sz="2400" dirty="0"/>
              <a:t>the Number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data type for </a:t>
            </a:r>
            <a:r>
              <a:rPr lang="en-US" sz="2400" dirty="0"/>
              <a:t>the Phone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field -- it should be Short </a:t>
            </a:r>
            <a:br>
              <a:rPr lang="en-US" sz="2400" dirty="0" smtClean="0"/>
            </a:br>
            <a:r>
              <a:rPr lang="en-US" sz="2400" dirty="0" smtClean="0"/>
              <a:t>Text</a:t>
            </a:r>
          </a:p>
          <a:p>
            <a:pPr lvl="1"/>
            <a:r>
              <a:rPr lang="en-US" sz="2400" dirty="0" smtClean="0"/>
              <a:t>The Data Type can be </a:t>
            </a:r>
            <a:br>
              <a:rPr lang="en-US" sz="2400" dirty="0" smtClean="0"/>
            </a:br>
            <a:r>
              <a:rPr lang="en-US" sz="2400" dirty="0" smtClean="0"/>
              <a:t>changed in </a:t>
            </a:r>
            <a:r>
              <a:rPr lang="en-US" sz="2400" dirty="0"/>
              <a:t>Datasheet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view </a:t>
            </a:r>
            <a:r>
              <a:rPr lang="en-US" sz="2400" dirty="0"/>
              <a:t>or Design view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8089953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Setting the Default Value Property for a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Default Value property </a:t>
            </a:r>
            <a:r>
              <a:rPr lang="en-US" sz="2800" dirty="0"/>
              <a:t>for a field specifies what value will appear, by default</a:t>
            </a:r>
            <a:r>
              <a:rPr lang="en-US" sz="2800" dirty="0" smtClean="0"/>
              <a:t>, for </a:t>
            </a:r>
            <a:r>
              <a:rPr lang="en-US" sz="2800" dirty="0"/>
              <a:t>the field in each new record you add to a </a:t>
            </a:r>
            <a:r>
              <a:rPr lang="en-US" sz="2800" dirty="0" smtClean="0"/>
              <a:t>table</a:t>
            </a:r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6302" y="2590800"/>
            <a:ext cx="72727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3499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Adding Data to a Table by Importing a Text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dirty="0" smtClean="0"/>
              <a:t>Many </a:t>
            </a:r>
            <a:r>
              <a:rPr lang="en-US" sz="2800" dirty="0"/>
              <a:t>ways to import data into an Access </a:t>
            </a:r>
            <a:r>
              <a:rPr lang="en-US" sz="2800" dirty="0" smtClean="0"/>
              <a:t>database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mporting </a:t>
            </a:r>
            <a:r>
              <a:rPr lang="en-US" sz="2400" dirty="0"/>
              <a:t>an Excel </a:t>
            </a:r>
            <a:r>
              <a:rPr lang="en-US" sz="2400" dirty="0" smtClean="0"/>
              <a:t>spreadsheet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reated </a:t>
            </a:r>
            <a:r>
              <a:rPr lang="en-US" sz="2400" dirty="0"/>
              <a:t>a new table by importing the structure of an existing </a:t>
            </a:r>
            <a:r>
              <a:rPr lang="en-US" sz="2400" dirty="0" smtClean="0"/>
              <a:t>table</a:t>
            </a:r>
          </a:p>
          <a:p>
            <a:pPr lvl="1"/>
            <a:r>
              <a:rPr lang="en-US" sz="2400" dirty="0"/>
              <a:t>Import data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contained 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text </a:t>
            </a:r>
            <a:r>
              <a:rPr lang="en-US" sz="2400" dirty="0" smtClean="0"/>
              <a:t>files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3173462"/>
            <a:ext cx="5895975" cy="27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350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Guidelines for Database Design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- </a:t>
            </a:r>
            <a:r>
              <a:rPr lang="en-US" i="1" dirty="0"/>
              <a:t>Chatham Community </a:t>
            </a:r>
            <a:r>
              <a:rPr lang="en-US" i="1" dirty="0" smtClean="0"/>
              <a:t>Health Services 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currently contains one </a:t>
            </a:r>
            <a:r>
              <a:rPr lang="en-US" dirty="0" smtClean="0"/>
              <a:t>table (Visit table)</a:t>
            </a:r>
            <a:endParaRPr lang="en-US" dirty="0"/>
          </a:p>
          <a:p>
            <a:pPr lvl="1"/>
            <a:r>
              <a:rPr lang="en-US" dirty="0" smtClean="0"/>
              <a:t>User wants </a:t>
            </a:r>
            <a:r>
              <a:rPr lang="en-US" dirty="0"/>
              <a:t>to track information about the </a:t>
            </a:r>
            <a:r>
              <a:rPr lang="en-US" dirty="0" smtClean="0"/>
              <a:t>clinic’s patients </a:t>
            </a:r>
            <a:r>
              <a:rPr lang="en-US" dirty="0"/>
              <a:t>and the invoices sent to them for services </a:t>
            </a:r>
            <a:r>
              <a:rPr lang="en-US" dirty="0" smtClean="0"/>
              <a:t>provided</a:t>
            </a:r>
          </a:p>
          <a:p>
            <a:pPr lvl="2"/>
            <a:r>
              <a:rPr lang="en-US" dirty="0" smtClean="0"/>
              <a:t>This </a:t>
            </a:r>
            <a:r>
              <a:rPr lang="en-US" dirty="0"/>
              <a:t>information </a:t>
            </a:r>
            <a:r>
              <a:rPr lang="en-US" dirty="0" smtClean="0"/>
              <a:t>includes such </a:t>
            </a:r>
            <a:r>
              <a:rPr lang="en-US" dirty="0"/>
              <a:t>items as each patient’s name and address, and the amount </a:t>
            </a:r>
            <a:r>
              <a:rPr lang="en-US" dirty="0" smtClean="0"/>
              <a:t>and billing </a:t>
            </a:r>
            <a:r>
              <a:rPr lang="en-US" dirty="0"/>
              <a:t>date for each </a:t>
            </a:r>
            <a:r>
              <a:rPr lang="en-US" dirty="0" smtClean="0"/>
              <a:t>invoice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two new tables </a:t>
            </a:r>
            <a:r>
              <a:rPr lang="en-US" dirty="0" smtClean="0"/>
              <a:t>—named </a:t>
            </a:r>
            <a:r>
              <a:rPr lang="en-US" dirty="0"/>
              <a:t>Billing and Patient—to contain the </a:t>
            </a:r>
            <a:r>
              <a:rPr lang="en-US" dirty="0" smtClean="0"/>
              <a:t>additional data the user wants </a:t>
            </a:r>
            <a:r>
              <a:rPr lang="en-US" dirty="0"/>
              <a:t>to track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2369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Defining Table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1356468"/>
            <a:ext cx="7259055" cy="481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1547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Defining Table </a:t>
            </a:r>
            <a:r>
              <a:rPr lang="en-US" sz="4000" dirty="0" smtClean="0"/>
              <a:t>Relationships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/>
              <a:t>One-to-Many Relationships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one-to-many relationship </a:t>
            </a:r>
            <a:r>
              <a:rPr lang="en-US" sz="2400" dirty="0" smtClean="0"/>
              <a:t>exists between </a:t>
            </a:r>
            <a:r>
              <a:rPr lang="en-US" sz="2400" dirty="0"/>
              <a:t>two tables when one record in the first table matches zero, one, or </a:t>
            </a:r>
            <a:r>
              <a:rPr lang="en-US" sz="2400" dirty="0" smtClean="0"/>
              <a:t>many records </a:t>
            </a:r>
            <a:r>
              <a:rPr lang="en-US" sz="2400" dirty="0"/>
              <a:t>in the second table, and when one record in the second table matches at </a:t>
            </a:r>
            <a:r>
              <a:rPr lang="en-US" sz="2400" dirty="0" smtClean="0"/>
              <a:t>most one </a:t>
            </a:r>
            <a:r>
              <a:rPr lang="en-US" sz="2400" dirty="0"/>
              <a:t>record in the first </a:t>
            </a:r>
            <a:r>
              <a:rPr lang="en-US" sz="2400" dirty="0" smtClean="0"/>
              <a:t>table</a:t>
            </a:r>
          </a:p>
          <a:p>
            <a:r>
              <a:rPr lang="en-US" sz="2800" b="1" dirty="0"/>
              <a:t>Referential Integrity </a:t>
            </a:r>
            <a:endParaRPr lang="en-US" b="1" dirty="0"/>
          </a:p>
          <a:p>
            <a:pPr lvl="1"/>
            <a:r>
              <a:rPr lang="en-US" sz="2400" dirty="0"/>
              <a:t>A set of rules that Access enforces to maintain consistency between related tables when you update data in a </a:t>
            </a:r>
            <a:r>
              <a:rPr lang="en-US" sz="2400" dirty="0" smtClean="0"/>
              <a:t>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60704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Defining Table </a:t>
            </a:r>
            <a:r>
              <a:rPr lang="en-US" sz="4000" dirty="0" smtClean="0"/>
              <a:t>Relationships </a:t>
            </a:r>
            <a:r>
              <a:rPr lang="en-US" sz="1200" dirty="0" smtClean="0"/>
              <a:t>(Cont.)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r>
              <a:rPr lang="en-US" sz="2800" b="1" dirty="0" smtClean="0"/>
              <a:t>Referential Integrity</a:t>
            </a:r>
            <a:endParaRPr lang="en-US" b="1" dirty="0" smtClean="0"/>
          </a:p>
          <a:p>
            <a:pPr lvl="1"/>
            <a:r>
              <a:rPr lang="en-US" sz="2000" dirty="0"/>
              <a:t>When you add a record to a related table, a matching record must already exist in the primary table, </a:t>
            </a:r>
            <a:r>
              <a:rPr lang="en-US" sz="2000" dirty="0" smtClean="0"/>
              <a:t>preventing </a:t>
            </a:r>
            <a:r>
              <a:rPr lang="en-US" sz="2000" dirty="0"/>
              <a:t>the possibility of orphaned records</a:t>
            </a:r>
          </a:p>
          <a:p>
            <a:pPr lvl="1"/>
            <a:r>
              <a:rPr lang="en-US" sz="2000" dirty="0"/>
              <a:t>If you attempt to change the value of the primary key in the primary table, Access prevents this change if matching records exist in a related </a:t>
            </a:r>
            <a:r>
              <a:rPr lang="en-US" sz="2000" dirty="0" smtClean="0"/>
              <a:t>table</a:t>
            </a:r>
            <a:endParaRPr lang="en-US" sz="2000" dirty="0"/>
          </a:p>
          <a:p>
            <a:pPr lvl="1"/>
            <a:r>
              <a:rPr lang="en-US" sz="2000" dirty="0"/>
              <a:t>With the </a:t>
            </a:r>
            <a:r>
              <a:rPr lang="en-US" sz="2000" b="1" dirty="0"/>
              <a:t>Cascade Update Related Fields</a:t>
            </a:r>
            <a:r>
              <a:rPr lang="en-US" sz="2000" dirty="0"/>
              <a:t> option, Access permits the change in value to the primary key and changes the appropriate foreign key values in the related table</a:t>
            </a:r>
          </a:p>
          <a:p>
            <a:pPr lvl="1"/>
            <a:r>
              <a:rPr lang="en-US" sz="2000" dirty="0" smtClean="0"/>
              <a:t>If you </a:t>
            </a:r>
            <a:r>
              <a:rPr lang="en-US" sz="2000" dirty="0"/>
              <a:t>attempt to delete a record in the primary table, Access prevents the </a:t>
            </a:r>
            <a:r>
              <a:rPr lang="en-US" sz="2000" dirty="0" smtClean="0"/>
              <a:t>deletion if </a:t>
            </a:r>
            <a:r>
              <a:rPr lang="en-US" sz="2000" dirty="0"/>
              <a:t>matching records exist in a related table. However, if you choose the </a:t>
            </a:r>
            <a:r>
              <a:rPr lang="en-US" sz="2000" b="1" dirty="0"/>
              <a:t>Cascade Delete Related Records </a:t>
            </a:r>
            <a:r>
              <a:rPr lang="en-US" sz="2000" dirty="0"/>
              <a:t>option, Access deletes the record in the primary table and also deletes all records in related tables that have matching foreign key </a:t>
            </a:r>
            <a:r>
              <a:rPr lang="en-US" sz="2000" dirty="0" smtClean="0"/>
              <a:t>values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023836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Defining Table Relationships </a:t>
            </a:r>
            <a:r>
              <a:rPr lang="en-US" sz="1100"/>
              <a:t>(Cont.)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" y="1315530"/>
            <a:ext cx="5548313" cy="200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81200" y="3502378"/>
            <a:ext cx="6677025" cy="258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9510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Guidelines for Database </a:t>
            </a:r>
            <a:r>
              <a:rPr lang="en-US" dirty="0" smtClean="0"/>
              <a:t>Design </a:t>
            </a:r>
            <a:r>
              <a:rPr lang="en-US" sz="1200" dirty="0" smtClean="0"/>
              <a:t>(Cont.)</a:t>
            </a:r>
            <a:endParaRPr lang="en-US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- </a:t>
            </a:r>
            <a:r>
              <a:rPr lang="en-US" i="1" dirty="0"/>
              <a:t>Chatham Community </a:t>
            </a:r>
            <a:r>
              <a:rPr lang="en-US" i="1" dirty="0" smtClean="0"/>
              <a:t>Health Services </a:t>
            </a:r>
            <a:endParaRPr lang="en-US" dirty="0"/>
          </a:p>
          <a:p>
            <a:pPr lvl="1"/>
            <a:r>
              <a:rPr lang="en-US" dirty="0"/>
              <a:t>After </a:t>
            </a:r>
            <a:r>
              <a:rPr lang="en-US" dirty="0" smtClean="0"/>
              <a:t>adding records </a:t>
            </a:r>
            <a:r>
              <a:rPr lang="en-US" dirty="0"/>
              <a:t>to the tables, you will define the necessary </a:t>
            </a:r>
            <a:r>
              <a:rPr lang="en-US" dirty="0" smtClean="0"/>
              <a:t>relationships between </a:t>
            </a:r>
            <a:r>
              <a:rPr lang="en-US" dirty="0"/>
              <a:t>the tables in the Chatham database to relate the tables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7890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Guidelines for Database Design </a:t>
            </a:r>
            <a:r>
              <a:rPr lang="en-US" sz="1200" dirty="0"/>
              <a:t>(Cont.)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01" y="1681163"/>
            <a:ext cx="7843149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734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Guidelines for Database Design </a:t>
            </a:r>
            <a:r>
              <a:rPr lang="en-US" sz="1200" dirty="0"/>
              <a:t>(Cont.)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745753"/>
            <a:ext cx="4030527" cy="389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" y="1702210"/>
            <a:ext cx="3939979" cy="39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086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Guidelines for Database Design </a:t>
            </a:r>
            <a:r>
              <a:rPr lang="en-US" sz="1200" dirty="0"/>
              <a:t>(Cont.)</a:t>
            </a:r>
            <a:endParaRPr lang="en-US" dirty="0" smtClean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4906963"/>
          </a:xfrm>
        </p:spPr>
        <p:txBody>
          <a:bodyPr/>
          <a:lstStyle/>
          <a:p>
            <a:r>
              <a:rPr lang="en-US" sz="2400" dirty="0"/>
              <a:t>Identify all the fields needed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produce the required </a:t>
            </a:r>
            <a:r>
              <a:rPr lang="en-US" sz="2400" dirty="0" smtClean="0"/>
              <a:t>information</a:t>
            </a:r>
          </a:p>
          <a:p>
            <a:r>
              <a:rPr lang="en-US" sz="2400" dirty="0" smtClean="0"/>
              <a:t>Organize </a:t>
            </a:r>
            <a:r>
              <a:rPr lang="en-US" sz="2400" dirty="0"/>
              <a:t>each piece of data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into </a:t>
            </a:r>
            <a:r>
              <a:rPr lang="en-US" sz="2400" dirty="0"/>
              <a:t>its smallest useful part</a:t>
            </a:r>
          </a:p>
          <a:p>
            <a:r>
              <a:rPr lang="en-US" sz="2400" dirty="0"/>
              <a:t>Group related fields into tables</a:t>
            </a:r>
          </a:p>
          <a:p>
            <a:r>
              <a:rPr lang="en-US" sz="2400" dirty="0"/>
              <a:t>Determine each table’s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primary </a:t>
            </a:r>
            <a:r>
              <a:rPr lang="en-US" sz="2400" dirty="0"/>
              <a:t>key</a:t>
            </a:r>
          </a:p>
          <a:p>
            <a:r>
              <a:rPr lang="en-US" sz="2400" dirty="0"/>
              <a:t>Include a common field in related tables</a:t>
            </a:r>
          </a:p>
          <a:p>
            <a:r>
              <a:rPr lang="en-US" sz="2400" dirty="0"/>
              <a:t>Avoid data redundancy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2077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280276" cy="260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67253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Guidelines for Database Design </a:t>
            </a:r>
            <a:r>
              <a:rPr lang="en-US" sz="1200" dirty="0"/>
              <a:t>(Cont.)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Access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5B0DBE-C28C-4994-B3B0-F524870B3D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3881" y="1676400"/>
            <a:ext cx="829516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43935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1955</Words>
  <Application>Microsoft Office PowerPoint</Application>
  <PresentationFormat>On-screen Show (4:3)</PresentationFormat>
  <Paragraphs>271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2_Office Theme</vt:lpstr>
      <vt:lpstr> Tutorial 2 Building a Database  and Defining Table Relationships</vt:lpstr>
      <vt:lpstr>Objectives</vt:lpstr>
      <vt:lpstr>Objectives (Cont.)</vt:lpstr>
      <vt:lpstr>Guidelines for Database Design</vt:lpstr>
      <vt:lpstr>Guidelines for Database Design (Cont.)</vt:lpstr>
      <vt:lpstr>Guidelines for Database Design (Cont.)</vt:lpstr>
      <vt:lpstr>Guidelines for Database Design (Cont.)</vt:lpstr>
      <vt:lpstr>Guidelines for Database Design (Cont.)</vt:lpstr>
      <vt:lpstr>Guidelines for Database Design (Cont.)</vt:lpstr>
      <vt:lpstr>Guidelines for Setting Field Properties</vt:lpstr>
      <vt:lpstr>Guidelines for Setting Field Properties (Cont.)</vt:lpstr>
      <vt:lpstr>Guidelines for Setting Field Properties (Cont.)</vt:lpstr>
      <vt:lpstr>Creating a Table in Design View</vt:lpstr>
      <vt:lpstr>Creating a Table in Design View (Cont.)</vt:lpstr>
      <vt:lpstr>Creating a Table in Design View (Cont.)</vt:lpstr>
      <vt:lpstr>Creating a Table in Design View (Cont.)</vt:lpstr>
      <vt:lpstr>Creating a Table in Design View (Cont.)</vt:lpstr>
      <vt:lpstr>Creating a Table in Design View (Cont.)</vt:lpstr>
      <vt:lpstr>Creating a Table in Design View (Cont.)</vt:lpstr>
      <vt:lpstr>Modifying the Structure of an Access Table</vt:lpstr>
      <vt:lpstr>Creating a Table in Design View (Cont.)</vt:lpstr>
      <vt:lpstr>Creating a Table in Design View (Cont.)</vt:lpstr>
      <vt:lpstr>Modifying Field Properties</vt:lpstr>
      <vt:lpstr>Modifying Field Properties (Cont.)</vt:lpstr>
      <vt:lpstr>Understanding Table Relationships</vt:lpstr>
      <vt:lpstr>Adding Records to a New Table</vt:lpstr>
      <vt:lpstr>Adding Records to a New Table (Cont.)</vt:lpstr>
      <vt:lpstr>Importing Data from an Excel Worksheet</vt:lpstr>
      <vt:lpstr>Importing Data from an Excel Worksheet (Cont.)</vt:lpstr>
      <vt:lpstr>Importing Data from an Excel Worksheet (Cont.)</vt:lpstr>
      <vt:lpstr>Importing Data from an Excel Worksheet (Cont.)</vt:lpstr>
      <vt:lpstr>Creating a Table by Importing an Existing Table Structure</vt:lpstr>
      <vt:lpstr>Creating a Table by Importing an Existing Table Structure (Cont.)</vt:lpstr>
      <vt:lpstr>Adding Fields to a Table Using the Data Type Gallery</vt:lpstr>
      <vt:lpstr>Modifying the Imported Table</vt:lpstr>
      <vt:lpstr>Modifying the Imported Table (Cont.)</vt:lpstr>
      <vt:lpstr>Modifying the Imported Table (Cont.)</vt:lpstr>
      <vt:lpstr>Setting the Default Value Property for a Field</vt:lpstr>
      <vt:lpstr>Adding Data to a Table by Importing a Text File</vt:lpstr>
      <vt:lpstr>Defining Table Relationships</vt:lpstr>
      <vt:lpstr>Defining Table Relationships (Cont.)</vt:lpstr>
      <vt:lpstr>Defining Table Relationships (Cont.)</vt:lpstr>
      <vt:lpstr>Defining Table Relationships (Cont.)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2013-04-02T19:26:08Z</dcterms:created>
  <dcterms:modified xsi:type="dcterms:W3CDTF">2013-04-02T19:26:15Z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